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7"/>
  </p:notesMasterIdLst>
  <p:handoutMasterIdLst>
    <p:handoutMasterId r:id="rId8"/>
  </p:handoutMasterIdLst>
  <p:sldIdLst>
    <p:sldId id="256" r:id="rId2"/>
    <p:sldId id="263" r:id="rId3"/>
    <p:sldId id="257" r:id="rId4"/>
    <p:sldId id="259" r:id="rId5"/>
    <p:sldId id="258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658C1B7-C16E-41FF-AD31-F5E59DA30A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10344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5F9669-F8A2-4C1D-97BE-37E467978E36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582D5E-3023-42EE-B2C4-2020A997C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772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82D5E-3023-42EE-B2C4-2020A997CBA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251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614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grpSp>
          <p:nvGrpSpPr>
            <p:cNvPr id="6148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6149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6150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6151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152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6153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6154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6155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56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dt" sz="half" idx="2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8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9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4EC379B-623E-495F-87B4-C8B63A39BD1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633BD6-06EA-40A9-A4C1-8D699437C3D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0667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3C7329-1DE5-40AB-BBBA-8645F64BC1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086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8A4B18-08CB-4F68-AAF1-DD138923B2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7501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56155B-4F14-4814-BBC4-44C45352C1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5084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3D5ED8-232F-4262-A06B-E034FF1775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6642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E31F15-51D0-4112-9E4A-F05DCCAC953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8161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CD3487-D58B-4825-B9F9-EA653DA1C4A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577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ED391E-898E-47B7-8060-FC89641CC9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9589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460284-06D6-40EA-9BE2-4E42B369AB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0779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E56D1A-6B8D-4992-BD14-4659D71AB69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6840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512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grpSp>
          <p:nvGrpSpPr>
            <p:cNvPr id="512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512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512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 altLang="en-US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 altLang="en-US"/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9A447F55-D629-4D8B-B05A-855E2E54CD7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0" y="277813"/>
            <a:ext cx="8077200" cy="1143000"/>
          </a:xfrm>
        </p:spPr>
        <p:txBody>
          <a:bodyPr/>
          <a:lstStyle/>
          <a:p>
            <a:r>
              <a:rPr lang="en-US" altLang="en-US" sz="3800" dirty="0">
                <a:solidFill>
                  <a:schemeClr val="accent1"/>
                </a:solidFill>
              </a:rPr>
              <a:t>Me </a:t>
            </a:r>
            <a:r>
              <a:rPr lang="en-US" altLang="en-US" sz="3800" dirty="0" err="1">
                <a:solidFill>
                  <a:schemeClr val="accent1"/>
                </a:solidFill>
              </a:rPr>
              <a:t>llamo</a:t>
            </a:r>
            <a:r>
              <a:rPr lang="en-US" altLang="en-US" sz="3800" dirty="0">
                <a:solidFill>
                  <a:schemeClr val="accent1"/>
                </a:solidFill>
              </a:rPr>
              <a:t> </a:t>
            </a:r>
            <a:r>
              <a:rPr lang="en-US" altLang="en-US" sz="3800" dirty="0" smtClean="0">
                <a:solidFill>
                  <a:schemeClr val="accent1"/>
                </a:solidFill>
              </a:rPr>
              <a:t>___________	 </a:t>
            </a:r>
            <a:r>
              <a:rPr lang="en-US" altLang="en-US" sz="3800" dirty="0" err="1">
                <a:solidFill>
                  <a:schemeClr val="accent1"/>
                </a:solidFill>
              </a:rPr>
              <a:t>Clase</a:t>
            </a:r>
            <a:r>
              <a:rPr lang="en-US" altLang="en-US" sz="3800" dirty="0">
                <a:solidFill>
                  <a:schemeClr val="accent1"/>
                </a:solidFill>
              </a:rPr>
              <a:t> </a:t>
            </a:r>
            <a:r>
              <a:rPr lang="en-US" altLang="en-US" sz="3800" dirty="0" smtClean="0">
                <a:solidFill>
                  <a:schemeClr val="accent1"/>
                </a:solidFill>
              </a:rPr>
              <a:t>701</a:t>
            </a:r>
            <a:r>
              <a:rPr lang="en-US" altLang="en-US" sz="3800" dirty="0">
                <a:solidFill>
                  <a:schemeClr val="accent1"/>
                </a:solidFill>
              </a:rPr>
              <a:t/>
            </a:r>
            <a:br>
              <a:rPr lang="en-US" altLang="en-US" sz="3800" dirty="0">
                <a:solidFill>
                  <a:schemeClr val="accent1"/>
                </a:solidFill>
              </a:rPr>
            </a:br>
            <a:r>
              <a:rPr lang="en-US" altLang="en-US" sz="3800" dirty="0">
                <a:solidFill>
                  <a:schemeClr val="accent1"/>
                </a:solidFill>
              </a:rPr>
              <a:t>La </a:t>
            </a:r>
            <a:r>
              <a:rPr lang="en-US" altLang="en-US" sz="3800" dirty="0" err="1">
                <a:solidFill>
                  <a:schemeClr val="accent1"/>
                </a:solidFill>
              </a:rPr>
              <a:t>fecha</a:t>
            </a:r>
            <a:r>
              <a:rPr lang="en-US" altLang="en-US" sz="3800" dirty="0">
                <a:solidFill>
                  <a:schemeClr val="accent1"/>
                </a:solidFill>
              </a:rPr>
              <a:t> </a:t>
            </a:r>
            <a:r>
              <a:rPr lang="en-US" altLang="en-US" sz="3800" dirty="0" err="1">
                <a:solidFill>
                  <a:schemeClr val="accent1"/>
                </a:solidFill>
              </a:rPr>
              <a:t>es</a:t>
            </a:r>
            <a:r>
              <a:rPr lang="en-US" altLang="en-US" sz="3800" dirty="0">
                <a:solidFill>
                  <a:schemeClr val="accent1"/>
                </a:solidFill>
              </a:rPr>
              <a:t> el 9</a:t>
            </a:r>
            <a:r>
              <a:rPr lang="en-US" altLang="en-US" sz="3800" dirty="0" smtClean="0">
                <a:solidFill>
                  <a:schemeClr val="accent1"/>
                </a:solidFill>
              </a:rPr>
              <a:t> </a:t>
            </a:r>
            <a:r>
              <a:rPr lang="en-US" altLang="en-US" sz="3800" dirty="0">
                <a:solidFill>
                  <a:schemeClr val="accent1"/>
                </a:solidFill>
              </a:rPr>
              <a:t>de </a:t>
            </a:r>
            <a:r>
              <a:rPr lang="en-US" altLang="en-US" sz="3800" dirty="0" err="1" smtClean="0">
                <a:solidFill>
                  <a:schemeClr val="accent1"/>
                </a:solidFill>
              </a:rPr>
              <a:t>diciembre</a:t>
            </a:r>
            <a:r>
              <a:rPr lang="en-US" altLang="en-US" sz="3800" dirty="0" smtClean="0">
                <a:solidFill>
                  <a:schemeClr val="accent1"/>
                </a:solidFill>
              </a:rPr>
              <a:t> </a:t>
            </a:r>
            <a:r>
              <a:rPr lang="en-US" altLang="en-US" sz="3800" dirty="0">
                <a:solidFill>
                  <a:schemeClr val="accent1"/>
                </a:solidFill>
              </a:rPr>
              <a:t>del </a:t>
            </a:r>
            <a:r>
              <a:rPr lang="en-US" altLang="en-US" sz="3800" dirty="0" smtClean="0">
                <a:solidFill>
                  <a:schemeClr val="accent1"/>
                </a:solidFill>
              </a:rPr>
              <a:t>2013</a:t>
            </a:r>
            <a:endParaRPr lang="en-US" altLang="en-US" sz="3800" dirty="0">
              <a:solidFill>
                <a:schemeClr val="accent1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8458200" cy="45307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en-US" b="1" dirty="0" err="1">
                <a:solidFill>
                  <a:schemeClr val="tx2"/>
                </a:solidFill>
              </a:rPr>
              <a:t>Proposito</a:t>
            </a:r>
            <a:r>
              <a:rPr lang="en-US" altLang="en-US" b="1" dirty="0">
                <a:solidFill>
                  <a:schemeClr val="tx2"/>
                </a:solidFill>
              </a:rPr>
              <a:t> # </a:t>
            </a:r>
            <a:r>
              <a:rPr lang="en-US" altLang="en-US" b="1" dirty="0" smtClean="0">
                <a:solidFill>
                  <a:schemeClr val="tx2"/>
                </a:solidFill>
              </a:rPr>
              <a:t>30: </a:t>
            </a:r>
            <a:r>
              <a:rPr lang="en-US" altLang="en-US" dirty="0"/>
              <a:t>¿Como </a:t>
            </a:r>
            <a:r>
              <a:rPr lang="en-US" altLang="en-US" dirty="0" err="1"/>
              <a:t>repasamos</a:t>
            </a:r>
            <a:r>
              <a:rPr lang="en-US" altLang="en-US" dirty="0"/>
              <a:t> para el </a:t>
            </a:r>
            <a:r>
              <a:rPr lang="en-US" altLang="en-US" dirty="0" err="1"/>
              <a:t>examen</a:t>
            </a:r>
            <a:r>
              <a:rPr lang="en-US" altLang="en-US" dirty="0"/>
              <a:t> del </a:t>
            </a:r>
            <a:r>
              <a:rPr lang="en-US" altLang="en-US" dirty="0" err="1"/>
              <a:t>Capitulo</a:t>
            </a:r>
            <a:r>
              <a:rPr lang="en-US" altLang="en-US" dirty="0"/>
              <a:t> </a:t>
            </a:r>
            <a:r>
              <a:rPr lang="en-US" altLang="en-US" dirty="0" smtClean="0"/>
              <a:t>2 del </a:t>
            </a:r>
            <a:r>
              <a:rPr lang="en-US" altLang="en-US" dirty="0" err="1" smtClean="0"/>
              <a:t>viernes</a:t>
            </a:r>
            <a:r>
              <a:rPr lang="en-US" altLang="en-US" dirty="0" smtClean="0"/>
              <a:t>?</a:t>
            </a:r>
            <a:endParaRPr lang="en-US" altLang="en-US" b="1" dirty="0">
              <a:solidFill>
                <a:schemeClr val="tx2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altLang="en-US" b="1" dirty="0" err="1">
                <a:solidFill>
                  <a:schemeClr val="tx2"/>
                </a:solidFill>
              </a:rPr>
              <a:t>Actividad</a:t>
            </a:r>
            <a:r>
              <a:rPr lang="en-US" altLang="en-US" b="1" dirty="0">
                <a:solidFill>
                  <a:schemeClr val="tx2"/>
                </a:solidFill>
              </a:rPr>
              <a:t> </a:t>
            </a:r>
            <a:r>
              <a:rPr lang="en-US" altLang="en-US" b="1" dirty="0" err="1" smtClean="0">
                <a:solidFill>
                  <a:schemeClr val="tx2"/>
                </a:solidFill>
              </a:rPr>
              <a:t>Inicial</a:t>
            </a:r>
            <a:r>
              <a:rPr lang="en-US" altLang="en-US" b="1" dirty="0" smtClean="0">
                <a:solidFill>
                  <a:schemeClr val="tx2"/>
                </a:solidFill>
              </a:rPr>
              <a:t>: </a:t>
            </a:r>
            <a:r>
              <a:rPr lang="en-US" altLang="en-US" b="1" dirty="0" smtClean="0">
                <a:solidFill>
                  <a:schemeClr val="accent1"/>
                </a:solidFill>
                <a:latin typeface="Times New Roman" pitchFamily="18" charset="0"/>
              </a:rPr>
              <a:t>I- </a:t>
            </a:r>
            <a:r>
              <a:rPr lang="en-US" altLang="en-US" dirty="0">
                <a:latin typeface="Times New Roman" pitchFamily="18" charset="0"/>
              </a:rPr>
              <a:t>Identify the rooms in the house</a:t>
            </a:r>
            <a:r>
              <a:rPr lang="en-US" altLang="en-US" dirty="0" smtClean="0">
                <a:latin typeface="Times New Roman" pitchFamily="18" charset="0"/>
              </a:rPr>
              <a:t>:</a:t>
            </a:r>
          </a:p>
          <a:p>
            <a:pPr>
              <a:buFont typeface="Wingdings" pitchFamily="2" charset="2"/>
              <a:buNone/>
            </a:pPr>
            <a:endParaRPr lang="en-US" altLang="en-US" dirty="0">
              <a:solidFill>
                <a:schemeClr val="accent1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n-US" altLang="en-US" dirty="0" smtClean="0">
              <a:solidFill>
                <a:schemeClr val="accent1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n-US" altLang="en-US" dirty="0">
              <a:solidFill>
                <a:schemeClr val="accent1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n-US" altLang="en-US" dirty="0" smtClean="0">
              <a:solidFill>
                <a:schemeClr val="accent1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n-US" altLang="en-US" dirty="0">
              <a:solidFill>
                <a:schemeClr val="accent1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n-US" altLang="en-US" dirty="0" smtClean="0">
              <a:solidFill>
                <a:schemeClr val="accent1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n-US" altLang="en-US" dirty="0">
              <a:solidFill>
                <a:schemeClr val="accent1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altLang="en-US" b="1" dirty="0" smtClean="0">
                <a:solidFill>
                  <a:schemeClr val="accent1"/>
                </a:solidFill>
                <a:latin typeface="Times New Roman" pitchFamily="18" charset="0"/>
              </a:rPr>
              <a:t>II- </a:t>
            </a:r>
            <a:r>
              <a:rPr lang="en-US" altLang="en-US" dirty="0" err="1" smtClean="0">
                <a:solidFill>
                  <a:schemeClr val="accent4"/>
                </a:solidFill>
                <a:latin typeface="Times New Roman" pitchFamily="18" charset="0"/>
              </a:rPr>
              <a:t>Completa</a:t>
            </a:r>
            <a:r>
              <a:rPr lang="en-US" altLang="en-US" dirty="0" smtClean="0">
                <a:solidFill>
                  <a:schemeClr val="accent4"/>
                </a:solidFill>
                <a:latin typeface="Times New Roman" pitchFamily="18" charset="0"/>
              </a:rPr>
              <a:t> la </a:t>
            </a:r>
            <a:r>
              <a:rPr lang="en-US" altLang="en-US" dirty="0" err="1" smtClean="0">
                <a:solidFill>
                  <a:schemeClr val="accent4"/>
                </a:solidFill>
                <a:latin typeface="Times New Roman" pitchFamily="18" charset="0"/>
              </a:rPr>
              <a:t>hoja</a:t>
            </a:r>
            <a:r>
              <a:rPr lang="en-US" altLang="en-US" dirty="0" smtClean="0">
                <a:solidFill>
                  <a:schemeClr val="accent4"/>
                </a:solidFill>
                <a:latin typeface="Times New Roman" pitchFamily="18" charset="0"/>
              </a:rPr>
              <a:t>: </a:t>
            </a:r>
            <a:r>
              <a:rPr lang="en-US" altLang="en-US" i="1" dirty="0" smtClean="0">
                <a:solidFill>
                  <a:schemeClr val="accent4"/>
                </a:solidFill>
                <a:latin typeface="Times New Roman" pitchFamily="18" charset="0"/>
              </a:rPr>
              <a:t>(next slide)</a:t>
            </a:r>
            <a:endParaRPr lang="en-US" altLang="en-US" b="1" dirty="0">
              <a:solidFill>
                <a:schemeClr val="accent1"/>
              </a:solidFill>
              <a:latin typeface="Times New Roman" pitchFamily="18" charset="0"/>
            </a:endParaRPr>
          </a:p>
          <a:p>
            <a:endParaRPr lang="en-US" altLang="en-US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055" name="Picture 7" descr="ROOMS%252Bword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063" y="2819400"/>
            <a:ext cx="5748337" cy="3484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2482850" y="3505200"/>
            <a:ext cx="1098550" cy="244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en-US" sz="1000"/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4572000" y="3505200"/>
            <a:ext cx="1219200" cy="244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en-US" sz="1000"/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6629400" y="3184525"/>
            <a:ext cx="1098550" cy="244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en-US" sz="1000"/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2514600" y="4860925"/>
            <a:ext cx="1403350" cy="244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en-US" sz="1000"/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4616450" y="4860925"/>
            <a:ext cx="1098550" cy="244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en-US" sz="1000"/>
          </a:p>
        </p:txBody>
      </p:sp>
      <p:pic>
        <p:nvPicPr>
          <p:cNvPr id="2062" name="Picture 14" descr="ANd9GcQ-8Dxb30VwwItBJE97hG9gxmtHGvBrypvQDkPK5LGB6JJ_5HCQp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" y="4038600"/>
            <a:ext cx="2079625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2279650" y="3657600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76200" y="40386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3657600" y="5105400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4191000" y="3505200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4572000" y="5867400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</a:t>
            </a:r>
          </a:p>
        </p:txBody>
      </p:sp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7391400" y="45720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381000"/>
            <a:ext cx="7772400" cy="6019800"/>
          </a:xfrm>
        </p:spPr>
        <p:txBody>
          <a:bodyPr/>
          <a:lstStyle/>
          <a:p>
            <a:pPr marL="552450" indent="-552450" algn="ctr">
              <a:buFont typeface="Wingdings" pitchFamily="2" charset="2"/>
              <a:buNone/>
            </a:pPr>
            <a:r>
              <a:rPr lang="es-ES_tradnl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REPASO DE LA ACTIVIDAD INICIAL</a:t>
            </a:r>
          </a:p>
          <a:p>
            <a:pPr marL="552450" indent="-552450">
              <a:buFont typeface="Wingdings" pitchFamily="2" charset="2"/>
              <a:buNone/>
            </a:pPr>
            <a:r>
              <a:rPr lang="es-ES_tradnl" altLang="en-US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II-</a:t>
            </a:r>
            <a:r>
              <a:rPr lang="es-ES_tradnl" altLang="en-US" b="1" dirty="0" smtClean="0">
                <a:solidFill>
                  <a:schemeClr val="accent1"/>
                </a:solidFill>
              </a:rPr>
              <a:t> </a:t>
            </a:r>
            <a:endParaRPr lang="es-ES_tradnl" altLang="en-US" dirty="0" smtClean="0"/>
          </a:p>
          <a:p>
            <a:pPr marL="552450" indent="-552450">
              <a:buFont typeface="Wingdings" pitchFamily="2" charset="2"/>
              <a:buAutoNum type="arabicPeriod" startAt="9"/>
            </a:pPr>
            <a:r>
              <a:rPr lang="es-ES_tradnl" altLang="en-US" dirty="0" smtClean="0"/>
              <a:t>Los padres de mis padres son mis ________ y</a:t>
            </a:r>
          </a:p>
          <a:p>
            <a:pPr marL="552450" indent="-552450">
              <a:buFont typeface="Wingdings" pitchFamily="2" charset="2"/>
              <a:buAutoNum type="arabicPeriod" startAt="9"/>
            </a:pPr>
            <a:r>
              <a:rPr lang="es-ES_tradnl" altLang="en-US" dirty="0" smtClean="0"/>
              <a:t>yo </a:t>
            </a:r>
            <a:r>
              <a:rPr lang="es-ES_tradnl" altLang="en-US" dirty="0"/>
              <a:t>soy su _________.</a:t>
            </a:r>
          </a:p>
          <a:p>
            <a:pPr marL="552450" indent="-552450">
              <a:buFont typeface="Wingdings" pitchFamily="2" charset="2"/>
              <a:buAutoNum type="arabicPeriod" startAt="9"/>
            </a:pPr>
            <a:r>
              <a:rPr lang="es-ES_tradnl" altLang="en-US" dirty="0" smtClean="0"/>
              <a:t>Mis hermanos Rosa y </a:t>
            </a:r>
            <a:r>
              <a:rPr lang="es-ES_tradnl" altLang="en-US" dirty="0" err="1" smtClean="0"/>
              <a:t>Raul</a:t>
            </a:r>
            <a:r>
              <a:rPr lang="es-ES_tradnl" altLang="en-US" dirty="0" smtClean="0"/>
              <a:t> </a:t>
            </a:r>
            <a:r>
              <a:rPr lang="es-ES_tradnl" altLang="en-US" dirty="0"/>
              <a:t>también </a:t>
            </a:r>
            <a:r>
              <a:rPr lang="es-ES_tradnl" altLang="en-US" dirty="0" smtClean="0"/>
              <a:t>son sus </a:t>
            </a:r>
            <a:r>
              <a:rPr lang="es-ES_tradnl" altLang="en-US" dirty="0"/>
              <a:t>_________.</a:t>
            </a:r>
          </a:p>
          <a:p>
            <a:pPr marL="552450" indent="-552450">
              <a:buFont typeface="Wingdings" pitchFamily="2" charset="2"/>
              <a:buAutoNum type="arabicPeriod" startAt="9"/>
            </a:pPr>
            <a:r>
              <a:rPr lang="es-ES_tradnl" altLang="en-US" dirty="0" smtClean="0"/>
              <a:t>El esposo </a:t>
            </a:r>
            <a:r>
              <a:rPr lang="es-ES_tradnl" altLang="en-US" dirty="0"/>
              <a:t>de mi </a:t>
            </a:r>
            <a:r>
              <a:rPr lang="es-ES_tradnl" altLang="en-US" dirty="0" smtClean="0"/>
              <a:t>abuela </a:t>
            </a:r>
            <a:r>
              <a:rPr lang="es-ES_tradnl" altLang="en-US" dirty="0"/>
              <a:t>es mi _________.</a:t>
            </a:r>
          </a:p>
          <a:p>
            <a:pPr marL="552450" indent="-552450">
              <a:buFont typeface="Wingdings" pitchFamily="2" charset="2"/>
              <a:buAutoNum type="arabicPeriod" startAt="9"/>
            </a:pPr>
            <a:r>
              <a:rPr lang="es-ES_tradnl" altLang="en-US" dirty="0"/>
              <a:t>Nosotros somos todos _________ de la misma familia.</a:t>
            </a:r>
          </a:p>
          <a:p>
            <a:pPr marL="552450" indent="-552450">
              <a:buFont typeface="Wingdings" pitchFamily="2" charset="2"/>
              <a:buAutoNum type="arabicPeriod" startAt="9"/>
            </a:pPr>
            <a:r>
              <a:rPr lang="es-ES_tradnl" altLang="en-US" dirty="0"/>
              <a:t>Mi </a:t>
            </a:r>
            <a:r>
              <a:rPr lang="es-ES_tradnl" altLang="en-US" dirty="0" smtClean="0"/>
              <a:t>prima </a:t>
            </a:r>
            <a:r>
              <a:rPr lang="es-ES_tradnl" altLang="en-US" dirty="0"/>
              <a:t>tiene _______ </a:t>
            </a:r>
            <a:r>
              <a:rPr lang="es-ES_tradnl" altLang="en-US" dirty="0" smtClean="0"/>
              <a:t>rojizo </a:t>
            </a:r>
            <a:r>
              <a:rPr lang="es-ES_tradnl" altLang="en-US" dirty="0"/>
              <a:t>y</a:t>
            </a:r>
          </a:p>
          <a:p>
            <a:pPr marL="552450" indent="-552450">
              <a:buFont typeface="Wingdings" pitchFamily="2" charset="2"/>
              <a:buAutoNum type="arabicPeriod" startAt="9"/>
            </a:pPr>
            <a:r>
              <a:rPr lang="es-ES_tradnl" altLang="en-US" dirty="0"/>
              <a:t>_________ </a:t>
            </a:r>
            <a:r>
              <a:rPr lang="es-ES_tradnl" altLang="en-US" dirty="0" smtClean="0"/>
              <a:t>verdes</a:t>
            </a:r>
            <a:r>
              <a:rPr lang="es-ES_tradnl" alt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4438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76200"/>
            <a:ext cx="8534400" cy="1374775"/>
          </a:xfrm>
        </p:spPr>
        <p:txBody>
          <a:bodyPr/>
          <a:lstStyle/>
          <a:p>
            <a:r>
              <a:rPr lang="en-US" altLang="en-US" sz="36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I- </a:t>
            </a:r>
            <a:r>
              <a:rPr lang="en-US" altLang="en-US" sz="3600">
                <a:solidFill>
                  <a:schemeClr val="tx1"/>
                </a:solidFill>
              </a:rPr>
              <a:t>Copy &amp; Rewrite each sentence with the correct form of TENER to agree with the new subject.</a:t>
            </a:r>
            <a:endParaRPr lang="en-US" altLang="en-US" sz="3600" b="1">
              <a:solidFill>
                <a:schemeClr val="accent1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00200"/>
            <a:ext cx="8305800" cy="5029200"/>
          </a:xfrm>
        </p:spPr>
        <p:txBody>
          <a:bodyPr/>
          <a:lstStyle/>
          <a:p>
            <a:pPr marL="552450" indent="-552450">
              <a:buFont typeface="Wingdings" pitchFamily="2" charset="2"/>
              <a:buAutoNum type="arabicPeriod"/>
            </a:pPr>
            <a:r>
              <a:rPr lang="es-ES_tradnl" altLang="en-US" i="1" dirty="0">
                <a:latin typeface="Times New Roman" pitchFamily="18" charset="0"/>
              </a:rPr>
              <a:t> Elena tiene</a:t>
            </a:r>
            <a:r>
              <a:rPr lang="es-ES_tradnl" altLang="en-US" dirty="0">
                <a:latin typeface="Times New Roman" pitchFamily="18" charset="0"/>
              </a:rPr>
              <a:t> muchos primos. Sus amigos _______________________.</a:t>
            </a:r>
          </a:p>
          <a:p>
            <a:pPr marL="552450" indent="-552450">
              <a:buFont typeface="Wingdings" pitchFamily="2" charset="2"/>
              <a:buAutoNum type="arabicPeriod"/>
            </a:pPr>
            <a:r>
              <a:rPr lang="es-ES_tradnl" altLang="en-US" dirty="0">
                <a:latin typeface="Times New Roman" pitchFamily="18" charset="0"/>
              </a:rPr>
              <a:t> </a:t>
            </a:r>
            <a:r>
              <a:rPr lang="es-ES_tradnl" altLang="en-US" i="1" dirty="0">
                <a:latin typeface="Times New Roman" pitchFamily="18" charset="0"/>
              </a:rPr>
              <a:t>Ustedes</a:t>
            </a:r>
            <a:r>
              <a:rPr lang="es-ES_tradnl" altLang="en-US" dirty="0">
                <a:latin typeface="Times New Roman" pitchFamily="18" charset="0"/>
              </a:rPr>
              <a:t> </a:t>
            </a:r>
            <a:r>
              <a:rPr lang="es-ES_tradnl" altLang="en-US" i="1" dirty="0">
                <a:latin typeface="Times New Roman" pitchFamily="18" charset="0"/>
              </a:rPr>
              <a:t>tienen</a:t>
            </a:r>
            <a:r>
              <a:rPr lang="es-ES_tradnl" altLang="en-US" i="1" u="sng" dirty="0">
                <a:latin typeface="Times New Roman" pitchFamily="18" charset="0"/>
              </a:rPr>
              <a:t> </a:t>
            </a:r>
            <a:r>
              <a:rPr lang="es-ES_tradnl" altLang="en-US" dirty="0">
                <a:latin typeface="Times New Roman" pitchFamily="18" charset="0"/>
              </a:rPr>
              <a:t>un jardín bonito. Nosotros _______________________.</a:t>
            </a:r>
          </a:p>
          <a:p>
            <a:pPr marL="552450" indent="-552450">
              <a:buFont typeface="Wingdings" pitchFamily="2" charset="2"/>
              <a:buAutoNum type="arabicPeriod"/>
            </a:pPr>
            <a:r>
              <a:rPr lang="es-ES_tradnl" altLang="en-US" i="1" dirty="0">
                <a:latin typeface="Times New Roman" pitchFamily="18" charset="0"/>
              </a:rPr>
              <a:t>Yo tengo</a:t>
            </a:r>
            <a:r>
              <a:rPr lang="es-ES_tradnl" altLang="en-US" dirty="0">
                <a:latin typeface="Times New Roman" pitchFamily="18" charset="0"/>
              </a:rPr>
              <a:t> un profesor muy bueno. Ella también _______________________.</a:t>
            </a:r>
          </a:p>
          <a:p>
            <a:pPr marL="552450" indent="-552450">
              <a:buFont typeface="Wingdings" pitchFamily="2" charset="2"/>
              <a:buAutoNum type="arabicPeriod"/>
            </a:pPr>
            <a:r>
              <a:rPr lang="es-ES_tradnl" altLang="en-US" i="1" dirty="0">
                <a:latin typeface="Times New Roman" pitchFamily="18" charset="0"/>
              </a:rPr>
              <a:t>Ellos tienen</a:t>
            </a:r>
            <a:r>
              <a:rPr lang="es-ES_tradnl" altLang="en-US" dirty="0">
                <a:latin typeface="Times New Roman" pitchFamily="18" charset="0"/>
              </a:rPr>
              <a:t> un perro. Ustedes ________________.</a:t>
            </a:r>
          </a:p>
          <a:p>
            <a:pPr marL="552450" indent="-552450">
              <a:buFont typeface="Wingdings" pitchFamily="2" charset="2"/>
              <a:buAutoNum type="arabicPeriod"/>
            </a:pPr>
            <a:r>
              <a:rPr lang="es-ES_tradnl" altLang="en-US" i="1" dirty="0">
                <a:latin typeface="Times New Roman" pitchFamily="18" charset="0"/>
              </a:rPr>
              <a:t>Ella tiene </a:t>
            </a:r>
            <a:r>
              <a:rPr lang="es-ES_tradnl" altLang="en-US" dirty="0">
                <a:latin typeface="Times New Roman" pitchFamily="18" charset="0"/>
              </a:rPr>
              <a:t>dieciséis a</a:t>
            </a:r>
            <a:r>
              <a:rPr lang="es-ES_tradnl" altLang="en-US" dirty="0">
                <a:latin typeface="Times New Roman" pitchFamily="18" charset="0"/>
                <a:cs typeface="Times New Roman" pitchFamily="18" charset="0"/>
              </a:rPr>
              <a:t>ños. Tú _________________.</a:t>
            </a:r>
          </a:p>
          <a:p>
            <a:pPr marL="552450" indent="-552450">
              <a:buFont typeface="Wingdings" pitchFamily="2" charset="2"/>
              <a:buAutoNum type="arabicPeriod"/>
            </a:pPr>
            <a:r>
              <a:rPr lang="es-ES_tradnl" altLang="en-US" i="1" dirty="0">
                <a:latin typeface="Times New Roman" pitchFamily="18" charset="0"/>
                <a:cs typeface="Times New Roman" pitchFamily="18" charset="0"/>
              </a:rPr>
              <a:t>Nosotros</a:t>
            </a:r>
            <a:r>
              <a:rPr lang="es-ES_tradnl" alt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altLang="en-US" i="1" dirty="0">
                <a:latin typeface="Times New Roman" pitchFamily="18" charset="0"/>
                <a:cs typeface="Times New Roman" pitchFamily="18" charset="0"/>
              </a:rPr>
              <a:t>tenemos</a:t>
            </a:r>
            <a:r>
              <a:rPr lang="es-ES_tradnl" altLang="en-US" dirty="0">
                <a:latin typeface="Times New Roman" pitchFamily="18" charset="0"/>
                <a:cs typeface="Times New Roman" pitchFamily="18" charset="0"/>
              </a:rPr>
              <a:t> ojos verdes. Usted también ____________________.</a:t>
            </a:r>
            <a:endParaRPr lang="es-ES_tradnl" altLang="en-US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8153400" cy="1143000"/>
          </a:xfrm>
        </p:spPr>
        <p:txBody>
          <a:bodyPr/>
          <a:lstStyle/>
          <a:p>
            <a:r>
              <a:rPr lang="en-US" altLang="en-US" sz="3600">
                <a:solidFill>
                  <a:schemeClr val="accent1"/>
                </a:solidFill>
              </a:rPr>
              <a:t>III- </a:t>
            </a:r>
            <a:r>
              <a:rPr lang="en-US" altLang="en-US" sz="3600">
                <a:solidFill>
                  <a:schemeClr val="tx1"/>
                </a:solidFill>
              </a:rPr>
              <a:t>Lectura:</a:t>
            </a:r>
            <a:endParaRPr lang="en-US" altLang="en-US" sz="3600">
              <a:solidFill>
                <a:schemeClr val="accent1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066800"/>
            <a:ext cx="8610600" cy="5902325"/>
          </a:xfrm>
        </p:spPr>
        <p:txBody>
          <a:bodyPr/>
          <a:lstStyle/>
          <a:p>
            <a:pPr marL="533400" indent="-533400">
              <a:lnSpc>
                <a:spcPct val="90000"/>
              </a:lnSpc>
            </a:pPr>
            <a:r>
              <a:rPr lang="es-ES_tradnl" altLang="en-US" sz="2400" dirty="0"/>
              <a:t>Copia y completa -Cierto o Falso: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 u="sng" dirty="0"/>
              <a:t>Una familia ecuatoriana</a:t>
            </a:r>
            <a:endParaRPr lang="es-ES_tradnl" altLang="en-US" sz="2400" dirty="0"/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400" dirty="0"/>
              <a:t>Quito es la capital de Ecuador.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400" dirty="0"/>
              <a:t>Un colegio mixto es un colegio para muchachos y muchachas.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400" dirty="0"/>
              <a:t>En Latinoamérica como en Estados Unidos un colegio es una universidad.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400" dirty="0"/>
              <a:t>De la ciudad de Quito hay vistas del Volcán Pichincha.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 u="sng" dirty="0"/>
              <a:t>Mascotas</a:t>
            </a:r>
            <a:endParaRPr lang="es-ES_tradnl" altLang="en-US" sz="2400" dirty="0"/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400" dirty="0"/>
              <a:t>En España y Latinoamérica, las mascotas son populares en zonas rurales.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400" dirty="0"/>
              <a:t>Las mascotas exóticas son las llamas y los loros.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400" dirty="0"/>
              <a:t>El loro no tiene mucha paciencia.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400" dirty="0"/>
              <a:t>Las ciudades son zonas urbanas.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400" dirty="0"/>
              <a:t>Los Andes son volcanes.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370013" y="76200"/>
            <a:ext cx="7313612" cy="911225"/>
          </a:xfrm>
        </p:spPr>
        <p:txBody>
          <a:bodyPr/>
          <a:lstStyle/>
          <a:p>
            <a:r>
              <a:rPr lang="en-US" altLang="en-US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IV- </a:t>
            </a:r>
            <a:r>
              <a:rPr lang="en-US" altLang="en-US">
                <a:solidFill>
                  <a:schemeClr val="tx1"/>
                </a:solidFill>
              </a:rPr>
              <a:t>Copia y responde.</a:t>
            </a:r>
            <a:endParaRPr lang="en-US" altLang="en-US" b="1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066800"/>
            <a:ext cx="8534400" cy="5867400"/>
          </a:xfrm>
        </p:spPr>
        <p:txBody>
          <a:bodyPr/>
          <a:lstStyle/>
          <a:p>
            <a:pPr marL="552450" indent="-552450">
              <a:buFont typeface="Wingdings" pitchFamily="2" charset="2"/>
              <a:buAutoNum type="arabicPeriod"/>
            </a:pPr>
            <a:r>
              <a:rPr lang="es-ES_tradnl" altLang="en-US" sz="2400" dirty="0"/>
              <a:t>¿Cuántos años tienes?</a:t>
            </a:r>
          </a:p>
          <a:p>
            <a:pPr marL="552450" indent="-552450">
              <a:buFont typeface="Wingdings" pitchFamily="2" charset="2"/>
              <a:buAutoNum type="arabicPeriod"/>
            </a:pPr>
            <a:endParaRPr lang="es-ES_tradnl" altLang="en-US" sz="2400" dirty="0"/>
          </a:p>
          <a:p>
            <a:pPr marL="552450" indent="-552450">
              <a:buFont typeface="Wingdings" pitchFamily="2" charset="2"/>
              <a:buAutoNum type="arabicPeriod"/>
            </a:pPr>
            <a:r>
              <a:rPr lang="es-ES_tradnl" altLang="en-US" sz="2400" dirty="0"/>
              <a:t>¿Cuántos hermanos tienes?</a:t>
            </a:r>
          </a:p>
          <a:p>
            <a:pPr marL="552450" indent="-552450">
              <a:buFont typeface="Wingdings" pitchFamily="2" charset="2"/>
              <a:buAutoNum type="arabicPeriod"/>
            </a:pPr>
            <a:endParaRPr lang="es-ES_tradnl" altLang="en-US" sz="2400" dirty="0"/>
          </a:p>
          <a:p>
            <a:pPr marL="552450" indent="-552450">
              <a:buFont typeface="Wingdings" pitchFamily="2" charset="2"/>
              <a:buAutoNum type="arabicPeriod"/>
            </a:pPr>
            <a:r>
              <a:rPr lang="en-US" altLang="en-US" sz="2400" dirty="0"/>
              <a:t>¿</a:t>
            </a:r>
            <a:r>
              <a:rPr lang="en-US" altLang="en-US" sz="2400" dirty="0" err="1"/>
              <a:t>Tienes</a:t>
            </a:r>
            <a:r>
              <a:rPr lang="en-US" altLang="en-US" sz="2400" dirty="0"/>
              <a:t> </a:t>
            </a:r>
            <a:r>
              <a:rPr lang="en-US" altLang="en-US" sz="2400" dirty="0" err="1"/>
              <a:t>una</a:t>
            </a:r>
            <a:r>
              <a:rPr lang="en-US" altLang="en-US" sz="2400" dirty="0"/>
              <a:t> </a:t>
            </a:r>
            <a:r>
              <a:rPr lang="en-US" altLang="en-US" sz="2400" dirty="0" err="1"/>
              <a:t>mascota</a:t>
            </a:r>
            <a:r>
              <a:rPr lang="en-US" altLang="en-US" sz="2400" dirty="0"/>
              <a:t>?</a:t>
            </a:r>
          </a:p>
          <a:p>
            <a:pPr marL="552450" indent="-552450">
              <a:buFont typeface="Wingdings" pitchFamily="2" charset="2"/>
              <a:buAutoNum type="arabicPeriod"/>
            </a:pPr>
            <a:endParaRPr lang="en-US" altLang="en-US" sz="2400" dirty="0"/>
          </a:p>
          <a:p>
            <a:pPr marL="552450" indent="-552450">
              <a:buFont typeface="Wingdings" pitchFamily="2" charset="2"/>
              <a:buNone/>
            </a:pPr>
            <a:endParaRPr lang="en-US" altLang="en-US" sz="2400" dirty="0"/>
          </a:p>
          <a:p>
            <a:pPr marL="552450" indent="-552450"/>
            <a:r>
              <a:rPr lang="en-US" altLang="en-US" sz="2400" dirty="0"/>
              <a:t>Study CAPITULO 2 for EXAM </a:t>
            </a:r>
            <a:r>
              <a:rPr lang="en-US" altLang="en-US" sz="2400" dirty="0" smtClean="0"/>
              <a:t>ON FRIDAY</a:t>
            </a:r>
            <a:r>
              <a:rPr lang="en-US" altLang="en-US" sz="2400" dirty="0"/>
              <a:t>!</a:t>
            </a:r>
          </a:p>
          <a:p>
            <a:pPr marL="933450" lvl="1" indent="-476250"/>
            <a:r>
              <a:rPr lang="en-US" altLang="en-US" sz="2200" dirty="0"/>
              <a:t>Family Vocabulary</a:t>
            </a:r>
          </a:p>
          <a:p>
            <a:pPr marL="933450" lvl="1" indent="-476250"/>
            <a:r>
              <a:rPr lang="en-US" altLang="en-US" sz="2200" dirty="0"/>
              <a:t>House / Home Vocabulary</a:t>
            </a:r>
          </a:p>
          <a:p>
            <a:pPr marL="933450" lvl="1" indent="-476250"/>
            <a:r>
              <a:rPr lang="en-US" altLang="en-US" sz="2200" dirty="0"/>
              <a:t>Verb TENER</a:t>
            </a:r>
          </a:p>
          <a:p>
            <a:pPr marL="933450" lvl="1" indent="-476250"/>
            <a:r>
              <a:rPr lang="en-US" altLang="en-US" sz="2200" dirty="0"/>
              <a:t>Possessive Adjectives [MI/S, TU/S, SU/S,NUESTRO/S]</a:t>
            </a:r>
          </a:p>
          <a:p>
            <a:pPr marL="933450" lvl="1" indent="-476250"/>
            <a:r>
              <a:rPr lang="en-US" altLang="en-US" sz="2200" dirty="0"/>
              <a:t>Readings: </a:t>
            </a:r>
            <a:r>
              <a:rPr lang="en-US" altLang="en-US" sz="2200" u="sng" dirty="0" err="1"/>
              <a:t>Una</a:t>
            </a:r>
            <a:r>
              <a:rPr lang="en-US" altLang="en-US" sz="2200" u="sng" dirty="0"/>
              <a:t> </a:t>
            </a:r>
            <a:r>
              <a:rPr lang="en-US" altLang="en-US" sz="2200" u="sng" dirty="0" err="1"/>
              <a:t>familia</a:t>
            </a:r>
            <a:r>
              <a:rPr lang="en-US" altLang="en-US" sz="2200" u="sng" dirty="0"/>
              <a:t> </a:t>
            </a:r>
            <a:r>
              <a:rPr lang="en-US" altLang="en-US" sz="2200" u="sng" dirty="0" err="1"/>
              <a:t>Ecuatoriana</a:t>
            </a:r>
            <a:r>
              <a:rPr lang="en-US" altLang="en-US" sz="2200" dirty="0"/>
              <a:t> &amp; </a:t>
            </a:r>
            <a:r>
              <a:rPr lang="en-US" altLang="en-US" sz="2200" u="sng" dirty="0" err="1"/>
              <a:t>Mascotas</a:t>
            </a:r>
            <a:endParaRPr lang="en-US" altLang="en-US" sz="2200" dirty="0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990600" y="3429000"/>
            <a:ext cx="7313613" cy="91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1pPr>
            <a:lvl2pPr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/>
            <a:r>
              <a:rPr lang="en-US" altLang="en-US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Tarea</a:t>
            </a:r>
            <a:r>
              <a:rPr lang="en-US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# </a:t>
            </a:r>
            <a:r>
              <a:rPr lang="en-US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30</a:t>
            </a:r>
            <a:endParaRPr lang="en-US" altLang="en-US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yers">
  <a:themeElements>
    <a:clrScheme name="Layers 9">
      <a:dk1>
        <a:srgbClr val="000000"/>
      </a:dk1>
      <a:lt1>
        <a:srgbClr val="FFFFFF"/>
      </a:lt1>
      <a:dk2>
        <a:srgbClr val="FF0000"/>
      </a:dk2>
      <a:lt2>
        <a:srgbClr val="009999"/>
      </a:lt2>
      <a:accent1>
        <a:srgbClr val="C7B505"/>
      </a:accent1>
      <a:accent2>
        <a:srgbClr val="FFFF66"/>
      </a:accent2>
      <a:accent3>
        <a:srgbClr val="FFFFFF"/>
      </a:accent3>
      <a:accent4>
        <a:srgbClr val="000000"/>
      </a:accent4>
      <a:accent5>
        <a:srgbClr val="E0D7AA"/>
      </a:accent5>
      <a:accent6>
        <a:srgbClr val="E7E75C"/>
      </a:accent6>
      <a:hlink>
        <a:srgbClr val="5A84D8"/>
      </a:hlink>
      <a:folHlink>
        <a:srgbClr val="A0C6BA"/>
      </a:folHlink>
    </a:clrScheme>
    <a:fontScheme name="Layers">
      <a:majorFont>
        <a:latin typeface="Times New Roman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297</TotalTime>
  <Words>321</Words>
  <Application>Microsoft Office PowerPoint</Application>
  <PresentationFormat>On-screen Show (4:3)</PresentationFormat>
  <Paragraphs>62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Layers</vt:lpstr>
      <vt:lpstr>Me llamo ___________  Clase 701 La fecha es el 9 de diciembre del 2013</vt:lpstr>
      <vt:lpstr>PowerPoint Presentation</vt:lpstr>
      <vt:lpstr>I- Copy &amp; Rewrite each sentence with the correct form of TENER to agree with the new subject.</vt:lpstr>
      <vt:lpstr>III- Lectura:</vt:lpstr>
      <vt:lpstr>IV- Copia y responde.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9N La fecha es el 29 de mayo del 2012</dc:title>
  <dc:creator>Helen Zumaeta</dc:creator>
  <cp:lastModifiedBy>Helen Zumaeta</cp:lastModifiedBy>
  <cp:revision>16</cp:revision>
  <dcterms:created xsi:type="dcterms:W3CDTF">2012-05-29T17:47:50Z</dcterms:created>
  <dcterms:modified xsi:type="dcterms:W3CDTF">2013-12-09T21:21:22Z</dcterms:modified>
</cp:coreProperties>
</file>